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5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39" y="299139"/>
            <a:ext cx="3233111" cy="8435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3163824"/>
            <a:ext cx="12190476" cy="53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5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86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4269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2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7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515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960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6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8044B0-B922-B6C0-E520-637CBF417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745" y="5983333"/>
            <a:ext cx="2836052" cy="6571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82495C-38FF-EFAE-F932-747DF665CF2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53" y="6311900"/>
            <a:ext cx="119062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67" y="0"/>
            <a:ext cx="11031747" cy="1325563"/>
          </a:xfrm>
        </p:spPr>
        <p:txBody>
          <a:bodyPr/>
          <a:lstStyle/>
          <a:p>
            <a:r>
              <a:rPr lang="en-US" dirty="0" err="1"/>
              <a:t>PrecISE</a:t>
            </a:r>
            <a:r>
              <a:rPr lang="en-US" dirty="0"/>
              <a:t> Biorepository  -- Available specimens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775EC8-DCD6-C106-5B76-795A053D6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99012"/>
              </p:ext>
            </p:extLst>
          </p:nvPr>
        </p:nvGraphicFramePr>
        <p:xfrm>
          <a:off x="1309747" y="1100392"/>
          <a:ext cx="9727780" cy="4657216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510286">
                  <a:extLst>
                    <a:ext uri="{9D8B030D-6E8A-4147-A177-3AD203B41FA5}">
                      <a16:colId xmlns:a16="http://schemas.microsoft.com/office/drawing/2014/main" val="1277138918"/>
                    </a:ext>
                  </a:extLst>
                </a:gridCol>
                <a:gridCol w="1028799">
                  <a:extLst>
                    <a:ext uri="{9D8B030D-6E8A-4147-A177-3AD203B41FA5}">
                      <a16:colId xmlns:a16="http://schemas.microsoft.com/office/drawing/2014/main" val="2086294198"/>
                    </a:ext>
                  </a:extLst>
                </a:gridCol>
                <a:gridCol w="1042251">
                  <a:extLst>
                    <a:ext uri="{9D8B030D-6E8A-4147-A177-3AD203B41FA5}">
                      <a16:colId xmlns:a16="http://schemas.microsoft.com/office/drawing/2014/main" val="2273002548"/>
                    </a:ext>
                  </a:extLst>
                </a:gridCol>
                <a:gridCol w="1132456">
                  <a:extLst>
                    <a:ext uri="{9D8B030D-6E8A-4147-A177-3AD203B41FA5}">
                      <a16:colId xmlns:a16="http://schemas.microsoft.com/office/drawing/2014/main" val="1129587050"/>
                    </a:ext>
                  </a:extLst>
                </a:gridCol>
                <a:gridCol w="975152">
                  <a:extLst>
                    <a:ext uri="{9D8B030D-6E8A-4147-A177-3AD203B41FA5}">
                      <a16:colId xmlns:a16="http://schemas.microsoft.com/office/drawing/2014/main" val="2824610624"/>
                    </a:ext>
                  </a:extLst>
                </a:gridCol>
                <a:gridCol w="975151">
                  <a:extLst>
                    <a:ext uri="{9D8B030D-6E8A-4147-A177-3AD203B41FA5}">
                      <a16:colId xmlns:a16="http://schemas.microsoft.com/office/drawing/2014/main" val="1790336032"/>
                    </a:ext>
                  </a:extLst>
                </a:gridCol>
                <a:gridCol w="1001990">
                  <a:extLst>
                    <a:ext uri="{9D8B030D-6E8A-4147-A177-3AD203B41FA5}">
                      <a16:colId xmlns:a16="http://schemas.microsoft.com/office/drawing/2014/main" val="589115082"/>
                    </a:ext>
                  </a:extLst>
                </a:gridCol>
                <a:gridCol w="1061695">
                  <a:extLst>
                    <a:ext uri="{9D8B030D-6E8A-4147-A177-3AD203B41FA5}">
                      <a16:colId xmlns:a16="http://schemas.microsoft.com/office/drawing/2014/main" val="2579610636"/>
                    </a:ext>
                  </a:extLst>
                </a:gridCol>
              </a:tblGrid>
              <a:tr h="360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Number of Aliquots by Visit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340967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Screening  (Visit 0)*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Baseline (Visit X.1)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Month1 (Visit X.2)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Month 2 (Visit X.3)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Month 3 (Visit X.4)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Month 4 (Visit X.5)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Total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85740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DNA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436744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EBC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850676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Nasal Swab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441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927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888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3065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884216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effectLst/>
                        </a:rPr>
                        <a:t>PAXgene</a:t>
                      </a:r>
                      <a:r>
                        <a:rPr lang="en-US" sz="1600" kern="1200" dirty="0">
                          <a:effectLst/>
                        </a:rPr>
                        <a:t> RNA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112785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PBMC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2478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3778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633115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Plasma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19468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17351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16952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15573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18601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87945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962817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Serum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15864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14480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14117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13003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15204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72668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380382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Sputum Pellet-RNA</a:t>
                      </a:r>
                      <a:endParaRPr lang="en-US" sz="1600" baseline="30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83847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Sputum Supernatant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2376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2674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448754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Stool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61271"/>
                  </a:ext>
                </a:extLst>
              </a:tr>
              <a:tr h="299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Urine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3265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3566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10647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910172"/>
                  </a:ext>
                </a:extLst>
              </a:tr>
              <a:tr h="214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Urine Stock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1884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5248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008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16FB01-2AF5-3D1E-FE89-05CE0F30D8C5}"/>
              </a:ext>
            </a:extLst>
          </p:cNvPr>
          <p:cNvSpPr txBox="1"/>
          <p:nvPr/>
        </p:nvSpPr>
        <p:spPr>
          <a:xfrm>
            <a:off x="1233577" y="5757608"/>
            <a:ext cx="546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*Visit 0 specimens are from randomized participants and screen failures</a:t>
            </a:r>
          </a:p>
        </p:txBody>
      </p:sp>
    </p:spTree>
    <p:extLst>
      <p:ext uri="{BB962C8B-B14F-4D97-AF65-F5344CB8AC3E}">
        <p14:creationId xmlns:p14="http://schemas.microsoft.com/office/powerpoint/2010/main" val="233778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127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PrecISE Biorepository  -- Available specimens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Cheyanne Ritz</dc:creator>
  <cp:lastModifiedBy>Bradshaw, Elizabeth Shirley</cp:lastModifiedBy>
  <cp:revision>55</cp:revision>
  <dcterms:created xsi:type="dcterms:W3CDTF">2018-07-16T20:44:02Z</dcterms:created>
  <dcterms:modified xsi:type="dcterms:W3CDTF">2025-05-05T12:47:55Z</dcterms:modified>
</cp:coreProperties>
</file>