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0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zy Comhair" initials="m" lastIdx="1" clrIdx="0">
    <p:extLst>
      <p:ext uri="{19B8F6BF-5375-455C-9EA6-DF929625EA0E}">
        <p15:presenceInfo xmlns:p15="http://schemas.microsoft.com/office/powerpoint/2012/main" userId="Suzy Comhair" providerId="None"/>
      </p:ext>
    </p:extLst>
  </p:cmAuthor>
  <p:cmAuthor id="2" name="Ashley Britt" initials="AB" lastIdx="2" clrIdx="1">
    <p:extLst>
      <p:ext uri="{19B8F6BF-5375-455C-9EA6-DF929625EA0E}">
        <p15:presenceInfo xmlns:p15="http://schemas.microsoft.com/office/powerpoint/2012/main" userId="S-1-5-21-442233952-2612428571-686012669-384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9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61" autoAdjust="0"/>
    <p:restoredTop sz="87619"/>
  </p:normalViewPr>
  <p:slideViewPr>
    <p:cSldViewPr snapToGrid="0">
      <p:cViewPr varScale="1">
        <p:scale>
          <a:sx n="84" d="100"/>
          <a:sy n="84" d="100"/>
        </p:scale>
        <p:origin x="213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71934-629F-8048-8EF7-47D81F9FE7D6}" type="datetimeFigureOut">
              <a:rPr lang="en-US" smtClean="0"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324A8-CB1A-314E-A3D4-C9E12BD1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4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324A8-CB1A-314E-A3D4-C9E12BD1432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07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39" y="299139"/>
            <a:ext cx="3233111" cy="8435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3163824"/>
            <a:ext cx="12190476" cy="5304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4107" y="6086475"/>
            <a:ext cx="2836052" cy="65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15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7" y="6407150"/>
            <a:ext cx="1190625" cy="3143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17"/>
            <a:ext cx="12192001" cy="4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6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4269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602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7" y="6407150"/>
            <a:ext cx="1190625" cy="3143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17"/>
            <a:ext cx="12192001" cy="4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7" y="6407150"/>
            <a:ext cx="1190625" cy="314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17"/>
            <a:ext cx="12192001" cy="4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15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7" y="6407150"/>
            <a:ext cx="1190625" cy="314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17"/>
            <a:ext cx="12192001" cy="4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60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337" y="6407150"/>
            <a:ext cx="1190625" cy="3143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017"/>
            <a:ext cx="12192001" cy="4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45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886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928C51-C1F5-C599-57DB-0264A1A7FD8D}"/>
              </a:ext>
            </a:extLst>
          </p:cNvPr>
          <p:cNvSpPr txBox="1"/>
          <p:nvPr/>
        </p:nvSpPr>
        <p:spPr>
          <a:xfrm>
            <a:off x="237201" y="992472"/>
            <a:ext cx="103529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number of timepoints with specimens received at the Precise Biorepository (7/22/24)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7903DDE-1B5A-F1C7-84B0-73FE6E5D43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742262"/>
              </p:ext>
            </p:extLst>
          </p:nvPr>
        </p:nvGraphicFramePr>
        <p:xfrm>
          <a:off x="4622334" y="1392592"/>
          <a:ext cx="6949989" cy="497845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845578">
                  <a:extLst>
                    <a:ext uri="{9D8B030D-6E8A-4147-A177-3AD203B41FA5}">
                      <a16:colId xmlns:a16="http://schemas.microsoft.com/office/drawing/2014/main" val="3143060327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972080821"/>
                    </a:ext>
                  </a:extLst>
                </a:gridCol>
                <a:gridCol w="746620">
                  <a:extLst>
                    <a:ext uri="{9D8B030D-6E8A-4147-A177-3AD203B41FA5}">
                      <a16:colId xmlns:a16="http://schemas.microsoft.com/office/drawing/2014/main" val="1214136150"/>
                    </a:ext>
                  </a:extLst>
                </a:gridCol>
                <a:gridCol w="687898">
                  <a:extLst>
                    <a:ext uri="{9D8B030D-6E8A-4147-A177-3AD203B41FA5}">
                      <a16:colId xmlns:a16="http://schemas.microsoft.com/office/drawing/2014/main" val="214235539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555177976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3132317756"/>
                    </a:ext>
                  </a:extLst>
                </a:gridCol>
                <a:gridCol w="782350">
                  <a:extLst>
                    <a:ext uri="{9D8B030D-6E8A-4147-A177-3AD203B41FA5}">
                      <a16:colId xmlns:a16="http://schemas.microsoft.com/office/drawing/2014/main" val="79863056"/>
                    </a:ext>
                  </a:extLst>
                </a:gridCol>
                <a:gridCol w="899353">
                  <a:extLst>
                    <a:ext uri="{9D8B030D-6E8A-4147-A177-3AD203B41FA5}">
                      <a16:colId xmlns:a16="http://schemas.microsoft.com/office/drawing/2014/main" val="2521751061"/>
                    </a:ext>
                  </a:extLst>
                </a:gridCol>
              </a:tblGrid>
              <a:tr h="3606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Kits Received by Visit Timepoint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99718"/>
                  </a:ext>
                </a:extLst>
              </a:tr>
              <a:tr h="2659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V0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3703162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N (Kits)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524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748 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727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635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4246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6850509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67072922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EBC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6281398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Nasal Swab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1339607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effectLst/>
                        </a:rPr>
                        <a:t>PAXgene</a:t>
                      </a:r>
                      <a:r>
                        <a:rPr lang="en-US" sz="1600" kern="1200" dirty="0">
                          <a:effectLst/>
                        </a:rPr>
                        <a:t> RNA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444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16365454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PBMC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1014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5312333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Plasma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3667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8333089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Serum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3672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958498274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Sputum Pellet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97282262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Sputum Pellet-RNA</a:t>
                      </a:r>
                      <a:r>
                        <a:rPr lang="en-US" sz="1600" baseline="30000" dirty="0"/>
                        <a:t>†</a:t>
                      </a:r>
                      <a:endParaRPr lang="en-US" sz="1600" baseline="30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08470982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Sputum Supernatant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24509313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Stool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1514251"/>
                  </a:ext>
                </a:extLst>
              </a:tr>
              <a:tr h="2991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Urine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2209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36489614"/>
                  </a:ext>
                </a:extLst>
              </a:tr>
              <a:tr h="2144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Urine Stock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811</a:t>
                      </a: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660</a:t>
                      </a: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672</a:t>
                      </a: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2143</a:t>
                      </a:r>
                    </a:p>
                  </a:txBody>
                  <a:tcPr marL="68580" marR="6858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419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4742780-FA83-ABDC-66B6-9D0FB743C71E}"/>
              </a:ext>
            </a:extLst>
          </p:cNvPr>
          <p:cNvSpPr txBox="1"/>
          <p:nvPr/>
        </p:nvSpPr>
        <p:spPr>
          <a:xfrm>
            <a:off x="0" y="1726775"/>
            <a:ext cx="4209807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Visit 0: Run-In Visit (V0)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1 (X.1)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2 (X.2)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3 (X.3)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4 (X.4)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5 (X.5)</a:t>
            </a:r>
          </a:p>
          <a:p>
            <a:endParaRPr lang="en-US" sz="2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BD5628-2A19-45C8-B10C-0F3C0992D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00575"/>
            <a:ext cx="12016154" cy="1325563"/>
          </a:xfrm>
        </p:spPr>
        <p:txBody>
          <a:bodyPr/>
          <a:lstStyle/>
          <a:p>
            <a:r>
              <a:rPr lang="en-US" b="1" dirty="0"/>
              <a:t>Biorepository Sample collection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D88624-83E3-C32D-249E-BF1B4E994E72}"/>
              </a:ext>
            </a:extLst>
          </p:cNvPr>
          <p:cNvSpPr txBox="1"/>
          <p:nvPr/>
        </p:nvSpPr>
        <p:spPr>
          <a:xfrm>
            <a:off x="67113" y="4662421"/>
            <a:ext cx="3724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Extracted and received from Indiana University</a:t>
            </a:r>
          </a:p>
          <a:p>
            <a:r>
              <a:rPr lang="en-US" sz="1400" dirty="0"/>
              <a:t>† Extracted and received from UCSF</a:t>
            </a:r>
          </a:p>
        </p:txBody>
      </p:sp>
    </p:spTree>
    <p:extLst>
      <p:ext uri="{BB962C8B-B14F-4D97-AF65-F5344CB8AC3E}">
        <p14:creationId xmlns:p14="http://schemas.microsoft.com/office/powerpoint/2010/main" val="407884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0575"/>
            <a:ext cx="12016154" cy="1325563"/>
          </a:xfrm>
        </p:spPr>
        <p:txBody>
          <a:bodyPr/>
          <a:lstStyle/>
          <a:p>
            <a:r>
              <a:rPr lang="en-US" b="1" dirty="0"/>
              <a:t>Biorepository Sample collection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DC7D8A-FC7A-8C4C-A1AC-8A80A0A57121}"/>
              </a:ext>
            </a:extLst>
          </p:cNvPr>
          <p:cNvSpPr txBox="1"/>
          <p:nvPr/>
        </p:nvSpPr>
        <p:spPr>
          <a:xfrm>
            <a:off x="-536896" y="1895907"/>
            <a:ext cx="41408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Visit 0: Run-In Visit (V0)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1 (X.1)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2 (X.2) 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3 (X.3)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4 (X.4)</a:t>
            </a:r>
          </a:p>
          <a:p>
            <a:pPr marL="1431925" indent="-279400">
              <a:buFont typeface="Arial" panose="020B0604020202020204" pitchFamily="34" charset="0"/>
              <a:buChar char="•"/>
            </a:pPr>
            <a:r>
              <a:rPr lang="en-US" sz="2000" dirty="0"/>
              <a:t>Treatment Visit 5 (X.5)</a:t>
            </a:r>
          </a:p>
          <a:p>
            <a:endParaRPr lang="en-US" sz="2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CF5C44-2DAA-0CA7-A3B3-267AEBF43F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704911"/>
              </p:ext>
            </p:extLst>
          </p:nvPr>
        </p:nvGraphicFramePr>
        <p:xfrm>
          <a:off x="3674377" y="1535181"/>
          <a:ext cx="7714962" cy="456974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879135">
                  <a:extLst>
                    <a:ext uri="{9D8B030D-6E8A-4147-A177-3AD203B41FA5}">
                      <a16:colId xmlns:a16="http://schemas.microsoft.com/office/drawing/2014/main" val="3143060327"/>
                    </a:ext>
                  </a:extLst>
                </a:gridCol>
                <a:gridCol w="662730">
                  <a:extLst>
                    <a:ext uri="{9D8B030D-6E8A-4147-A177-3AD203B41FA5}">
                      <a16:colId xmlns:a16="http://schemas.microsoft.com/office/drawing/2014/main" val="2972080821"/>
                    </a:ext>
                  </a:extLst>
                </a:gridCol>
                <a:gridCol w="855677">
                  <a:extLst>
                    <a:ext uri="{9D8B030D-6E8A-4147-A177-3AD203B41FA5}">
                      <a16:colId xmlns:a16="http://schemas.microsoft.com/office/drawing/2014/main" val="1214136150"/>
                    </a:ext>
                  </a:extLst>
                </a:gridCol>
                <a:gridCol w="889233">
                  <a:extLst>
                    <a:ext uri="{9D8B030D-6E8A-4147-A177-3AD203B41FA5}">
                      <a16:colId xmlns:a16="http://schemas.microsoft.com/office/drawing/2014/main" val="214235539"/>
                    </a:ext>
                  </a:extLst>
                </a:gridCol>
                <a:gridCol w="931178">
                  <a:extLst>
                    <a:ext uri="{9D8B030D-6E8A-4147-A177-3AD203B41FA5}">
                      <a16:colId xmlns:a16="http://schemas.microsoft.com/office/drawing/2014/main" val="2555177976"/>
                    </a:ext>
                  </a:extLst>
                </a:gridCol>
                <a:gridCol w="780176">
                  <a:extLst>
                    <a:ext uri="{9D8B030D-6E8A-4147-A177-3AD203B41FA5}">
                      <a16:colId xmlns:a16="http://schemas.microsoft.com/office/drawing/2014/main" val="3132317756"/>
                    </a:ext>
                  </a:extLst>
                </a:gridCol>
                <a:gridCol w="827599">
                  <a:extLst>
                    <a:ext uri="{9D8B030D-6E8A-4147-A177-3AD203B41FA5}">
                      <a16:colId xmlns:a16="http://schemas.microsoft.com/office/drawing/2014/main" val="79863056"/>
                    </a:ext>
                  </a:extLst>
                </a:gridCol>
                <a:gridCol w="889234">
                  <a:extLst>
                    <a:ext uri="{9D8B030D-6E8A-4147-A177-3AD203B41FA5}">
                      <a16:colId xmlns:a16="http://schemas.microsoft.com/office/drawing/2014/main" val="3597482547"/>
                    </a:ext>
                  </a:extLst>
                </a:gridCol>
              </a:tblGrid>
              <a:tr h="5463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99718"/>
                  </a:ext>
                </a:extLst>
              </a:tr>
              <a:tr h="242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V0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X.1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X.2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X.3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X.4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X.5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Total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3703162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DNA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479*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479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89247794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EBC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320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590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62813981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Nasal Swab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462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2,680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42688986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err="1">
                          <a:effectLst/>
                        </a:rPr>
                        <a:t>PAXgene</a:t>
                      </a:r>
                      <a:r>
                        <a:rPr lang="en-US" sz="1600" kern="1200" dirty="0">
                          <a:effectLst/>
                        </a:rPr>
                        <a:t> RNA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444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444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28163030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PBMC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1215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2,937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51882442"/>
                  </a:ext>
                </a:extLst>
              </a:tr>
              <a:tr h="26008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Plasma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17,202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15,217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14,471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12,862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15,010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74,762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294922552"/>
                  </a:ext>
                </a:extLst>
              </a:tr>
              <a:tr h="24248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Serum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13,971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12,705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12,058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10,753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12,200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61,687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139193016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effectLst/>
                        </a:rPr>
                        <a:t>Sputum Pellet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263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263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02714534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Sputum Pellet-RNA</a:t>
                      </a:r>
                      <a:endParaRPr lang="en-US" sz="1600" baseline="30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688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0281552"/>
                  </a:ext>
                </a:extLst>
              </a:tr>
              <a:tr h="4859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Sputum Supernatant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+mn-ea"/>
                          <a:cs typeface="+mn-cs"/>
                        </a:rPr>
                        <a:t>2626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 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2,626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58530315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Stool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256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51515415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Urine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3285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2749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2766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8,800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03551372"/>
                  </a:ext>
                </a:extLst>
              </a:tr>
              <a:tr h="273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effectLst/>
                        </a:rPr>
                        <a:t>Urine Stock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1607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1301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+mn-lt"/>
                        </a:rPr>
                        <a:t> </a:t>
                      </a:r>
                      <a:endParaRPr lang="en-US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4,243</a:t>
                      </a: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26743869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4FCDF0F-B2A4-3741-FC05-B58FDC75CC52}"/>
              </a:ext>
            </a:extLst>
          </p:cNvPr>
          <p:cNvSpPr txBox="1"/>
          <p:nvPr/>
        </p:nvSpPr>
        <p:spPr>
          <a:xfrm>
            <a:off x="5654979" y="1593904"/>
            <a:ext cx="575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Biospecimens (Aliquots) Received by Visit Timepoint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108C016-5D0D-4008-1597-B9E4219D6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61215"/>
              </p:ext>
            </p:extLst>
          </p:nvPr>
        </p:nvGraphicFramePr>
        <p:xfrm>
          <a:off x="9672506" y="6116329"/>
          <a:ext cx="1716831" cy="262391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830781">
                  <a:extLst>
                    <a:ext uri="{9D8B030D-6E8A-4147-A177-3AD203B41FA5}">
                      <a16:colId xmlns:a16="http://schemas.microsoft.com/office/drawing/2014/main" val="3134252167"/>
                    </a:ext>
                  </a:extLst>
                </a:gridCol>
                <a:gridCol w="886050">
                  <a:extLst>
                    <a:ext uri="{9D8B030D-6E8A-4147-A177-3AD203B41FA5}">
                      <a16:colId xmlns:a16="http://schemas.microsoft.com/office/drawing/2014/main" val="2562448165"/>
                    </a:ext>
                  </a:extLst>
                </a:gridCol>
              </a:tblGrid>
              <a:tr h="262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160,455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936087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E30DB51E-A23B-2955-BF95-571A2AA1A282}"/>
              </a:ext>
            </a:extLst>
          </p:cNvPr>
          <p:cNvSpPr txBox="1"/>
          <p:nvPr/>
        </p:nvSpPr>
        <p:spPr>
          <a:xfrm>
            <a:off x="237201" y="1130930"/>
            <a:ext cx="8586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Total number of specimens received at the Precise Biorepository (7/22/24)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9793E0-BB28-7AE5-EB02-701F8F428583}"/>
              </a:ext>
            </a:extLst>
          </p:cNvPr>
          <p:cNvSpPr txBox="1"/>
          <p:nvPr/>
        </p:nvSpPr>
        <p:spPr>
          <a:xfrm>
            <a:off x="0" y="4612445"/>
            <a:ext cx="3724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16 participants have duplicate DNA</a:t>
            </a:r>
          </a:p>
        </p:txBody>
      </p:sp>
    </p:spTree>
    <p:extLst>
      <p:ext uri="{BB962C8B-B14F-4D97-AF65-F5344CB8AC3E}">
        <p14:creationId xmlns:p14="http://schemas.microsoft.com/office/powerpoint/2010/main" val="2337789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6045</TotalTime>
  <Words>381</Words>
  <Application>Microsoft Office PowerPoint</Application>
  <PresentationFormat>Widescreen</PresentationFormat>
  <Paragraphs>201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Biorepository Sample collection</vt:lpstr>
      <vt:lpstr>Biorepository Sample collection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Cheyanne Ritz</dc:creator>
  <cp:lastModifiedBy>Bradshaw, Elizabeth Shirley</cp:lastModifiedBy>
  <cp:revision>193</cp:revision>
  <dcterms:created xsi:type="dcterms:W3CDTF">2018-07-16T20:44:02Z</dcterms:created>
  <dcterms:modified xsi:type="dcterms:W3CDTF">2024-07-24T12:32:42Z</dcterms:modified>
</cp:coreProperties>
</file>